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5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7" roundtripDataSignature="AMtx7miNKlD4xhe4ychNBO2DsKIRz9mM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customschemas.google.com/relationships/presentationmetadata" Target="meta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c2f9b41b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c2f9b41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rgbClr val="2B2B2B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5" title="Page Number Shape"/>
          <p:cNvSpPr/>
          <p:nvPr/>
        </p:nvSpPr>
        <p:spPr>
          <a:xfrm>
            <a:off x="11784011" y="5783564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4" name="Google Shape;14;p15" title="Verticle Rule Line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" name="Google Shape;15;p15"/>
          <p:cNvSpPr txBox="1"/>
          <p:nvPr>
            <p:ph type="ctrTitle"/>
          </p:nvPr>
        </p:nvSpPr>
        <p:spPr>
          <a:xfrm>
            <a:off x="1078992" y="1143000"/>
            <a:ext cx="6720840" cy="3730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7200"/>
              <a:buFont typeface="Arial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5"/>
          <p:cNvSpPr txBox="1"/>
          <p:nvPr>
            <p:ph idx="1" type="subTitle"/>
          </p:nvPr>
        </p:nvSpPr>
        <p:spPr>
          <a:xfrm>
            <a:off x="1078992" y="5010912"/>
            <a:ext cx="6720840" cy="704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200"/>
              <a:buNone/>
              <a:defRPr sz="2200"/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15"/>
          <p:cNvSpPr txBox="1"/>
          <p:nvPr>
            <p:ph idx="10" type="dt"/>
          </p:nvPr>
        </p:nvSpPr>
        <p:spPr>
          <a:xfrm>
            <a:off x="8286356" y="6007608"/>
            <a:ext cx="31436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1" type="ftr"/>
          </p:nvPr>
        </p:nvSpPr>
        <p:spPr>
          <a:xfrm>
            <a:off x="1078991" y="6007608"/>
            <a:ext cx="6720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/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3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3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4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/>
          <p:nvPr>
            <p:ph idx="1" type="body"/>
          </p:nvPr>
        </p:nvSpPr>
        <p:spPr>
          <a:xfrm>
            <a:off x="5183188" y="758951"/>
            <a:ext cx="6245352" cy="4754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2pPr>
            <a:lvl3pPr indent="-3302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4pPr>
            <a:lvl5pPr indent="-3175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 sz="14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4" name="Google Shape;94;p25"/>
          <p:cNvSpPr txBox="1"/>
          <p:nvPr>
            <p:ph idx="2" type="body"/>
          </p:nvPr>
        </p:nvSpPr>
        <p:spPr>
          <a:xfrm>
            <a:off x="758953" y="3815080"/>
            <a:ext cx="3831336" cy="1698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5" name="Google Shape;95;p25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5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98" name="Google Shape;98;p25"/>
          <p:cNvSpPr txBox="1"/>
          <p:nvPr>
            <p:ph type="title"/>
          </p:nvPr>
        </p:nvSpPr>
        <p:spPr>
          <a:xfrm>
            <a:off x="758952" y="758952"/>
            <a:ext cx="3831336" cy="293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/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6"/>
          <p:cNvSpPr txBox="1"/>
          <p:nvPr>
            <p:ph idx="1" type="body"/>
          </p:nvPr>
        </p:nvSpPr>
        <p:spPr>
          <a:xfrm rot="5400000">
            <a:off x="5929884" y="13716"/>
            <a:ext cx="4754880" cy="6245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26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6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6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/>
          <p:nvPr>
            <p:ph type="title"/>
          </p:nvPr>
        </p:nvSpPr>
        <p:spPr>
          <a:xfrm rot="5400000">
            <a:off x="7459770" y="1774724"/>
            <a:ext cx="4986002" cy="2954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7"/>
          <p:cNvSpPr txBox="1"/>
          <p:nvPr>
            <p:ph idx="1" type="body"/>
          </p:nvPr>
        </p:nvSpPr>
        <p:spPr>
          <a:xfrm rot="5400000">
            <a:off x="1969744" y="-451840"/>
            <a:ext cx="4986002" cy="7407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7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7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/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" type="body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/>
          <p:nvPr>
            <p:ph idx="2" type="pic"/>
          </p:nvPr>
        </p:nvSpPr>
        <p:spPr>
          <a:xfrm>
            <a:off x="5183188" y="758951"/>
            <a:ext cx="6245352" cy="4754881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19"/>
          <p:cNvSpPr txBox="1"/>
          <p:nvPr>
            <p:ph idx="1" type="body"/>
          </p:nvPr>
        </p:nvSpPr>
        <p:spPr>
          <a:xfrm>
            <a:off x="758952" y="3794760"/>
            <a:ext cx="3831336" cy="1719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" name="Google Shape;29;p19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2" name="Google Shape;32;p19"/>
          <p:cNvSpPr txBox="1"/>
          <p:nvPr>
            <p:ph type="title"/>
          </p:nvPr>
        </p:nvSpPr>
        <p:spPr>
          <a:xfrm>
            <a:off x="758952" y="758952"/>
            <a:ext cx="3831336" cy="2926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/>
          <p:nvPr>
            <p:ph idx="2" type="pic"/>
          </p:nvPr>
        </p:nvSpPr>
        <p:spPr>
          <a:xfrm>
            <a:off x="5183188" y="758951"/>
            <a:ext cx="6245352" cy="4754881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758952" y="3794760"/>
            <a:ext cx="3831336" cy="1719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3" name="Google Shape;43;p18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8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6" name="Google Shape;46;p18"/>
          <p:cNvSpPr txBox="1"/>
          <p:nvPr>
            <p:ph type="title"/>
          </p:nvPr>
        </p:nvSpPr>
        <p:spPr>
          <a:xfrm>
            <a:off x="758952" y="758952"/>
            <a:ext cx="3831336" cy="2926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6"/>
          <p:cNvSpPr txBox="1"/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6"/>
          <p:cNvSpPr txBox="1"/>
          <p:nvPr>
            <p:ph idx="1" type="body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rgbClr val="2B2B2B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 title="Page Number Shape"/>
          <p:cNvSpPr/>
          <p:nvPr/>
        </p:nvSpPr>
        <p:spPr>
          <a:xfrm>
            <a:off x="11784011" y="5783564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55" name="Google Shape;55;p14" title="Verticle Rule Line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6" name="Google Shape;56;p14"/>
          <p:cNvSpPr txBox="1"/>
          <p:nvPr>
            <p:ph type="ctrTitle"/>
          </p:nvPr>
        </p:nvSpPr>
        <p:spPr>
          <a:xfrm>
            <a:off x="1078992" y="1143000"/>
            <a:ext cx="6720840" cy="3730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7200"/>
              <a:buFont typeface="Arial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1078992" y="5010912"/>
            <a:ext cx="6720840" cy="704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200"/>
              <a:buNone/>
              <a:defRPr sz="2200"/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8286356" y="6007608"/>
            <a:ext cx="31436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1078991" y="6007608"/>
            <a:ext cx="6720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ctr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763051" y="2414016"/>
            <a:ext cx="10666949" cy="30998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" type="body"/>
          </p:nvPr>
        </p:nvSpPr>
        <p:spPr>
          <a:xfrm>
            <a:off x="758952" y="1389888"/>
            <a:ext cx="10671048" cy="82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i="1" sz="2000">
                <a:solidFill>
                  <a:srgbClr val="262626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4" name="Google Shape;64;p20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0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 txBox="1"/>
          <p:nvPr>
            <p:ph idx="1" type="body"/>
          </p:nvPr>
        </p:nvSpPr>
        <p:spPr>
          <a:xfrm>
            <a:off x="5184648" y="758952"/>
            <a:ext cx="6245352" cy="2240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1"/>
          <p:cNvSpPr txBox="1"/>
          <p:nvPr>
            <p:ph idx="2" type="body"/>
          </p:nvPr>
        </p:nvSpPr>
        <p:spPr>
          <a:xfrm>
            <a:off x="5184647" y="3273551"/>
            <a:ext cx="6245351" cy="2240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3" name="Google Shape;73;p21"/>
          <p:cNvSpPr txBox="1"/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idx="1" type="body"/>
          </p:nvPr>
        </p:nvSpPr>
        <p:spPr>
          <a:xfrm>
            <a:off x="5184648" y="758952"/>
            <a:ext cx="6245352" cy="548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i="1" sz="2200"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6" name="Google Shape;76;p22"/>
          <p:cNvSpPr txBox="1"/>
          <p:nvPr>
            <p:ph idx="2" type="body"/>
          </p:nvPr>
        </p:nvSpPr>
        <p:spPr>
          <a:xfrm>
            <a:off x="5190323" y="1377198"/>
            <a:ext cx="6239675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3" type="body"/>
          </p:nvPr>
        </p:nvSpPr>
        <p:spPr>
          <a:xfrm>
            <a:off x="5184647" y="3319548"/>
            <a:ext cx="6245351" cy="548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i="1" sz="2200"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" name="Google Shape;78;p22"/>
          <p:cNvSpPr txBox="1"/>
          <p:nvPr>
            <p:ph idx="4" type="body"/>
          </p:nvPr>
        </p:nvSpPr>
        <p:spPr>
          <a:xfrm>
            <a:off x="5184646" y="3932372"/>
            <a:ext cx="6245352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indent="-3429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2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 title="Page Number Shape"/>
          <p:cNvSpPr/>
          <p:nvPr/>
        </p:nvSpPr>
        <p:spPr>
          <a:xfrm>
            <a:off x="11784011" y="5778801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7;p13"/>
          <p:cNvSpPr txBox="1"/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"/>
              <a:buNone/>
              <a:defRPr b="0" i="1" sz="6000" u="none" cap="none" strike="noStrik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3"/>
          <p:cNvSpPr txBox="1"/>
          <p:nvPr>
            <p:ph idx="1" type="body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  <a:defRPr b="0" i="1" sz="1800" u="none" cap="none" strike="noStrik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400"/>
              <a:buFont typeface="Arial"/>
              <a:buNone/>
              <a:defRPr b="0" i="1" sz="1400" u="none" cap="none" strike="noStrik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1" name="Google Shape;11;p13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sz="900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ctr">
              <a:spcBef>
                <a:spcPts val="0"/>
              </a:spcBef>
              <a:buNone/>
              <a:defRPr b="1" sz="900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ctr">
              <a:spcBef>
                <a:spcPts val="0"/>
              </a:spcBef>
              <a:buNone/>
              <a:defRPr b="1" sz="900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ctr">
              <a:spcBef>
                <a:spcPts val="0"/>
              </a:spcBef>
              <a:buNone/>
              <a:defRPr b="1" sz="900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ctr">
              <a:spcBef>
                <a:spcPts val="0"/>
              </a:spcBef>
              <a:buNone/>
              <a:defRPr b="1" sz="900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ctr">
              <a:spcBef>
                <a:spcPts val="0"/>
              </a:spcBef>
              <a:buNone/>
              <a:defRPr b="1" sz="900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ctr">
              <a:spcBef>
                <a:spcPts val="0"/>
              </a:spcBef>
              <a:buNone/>
              <a:defRPr b="1" sz="900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ctr">
              <a:spcBef>
                <a:spcPts val="0"/>
              </a:spcBef>
              <a:buNone/>
              <a:defRPr b="1" sz="900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ctr">
              <a:spcBef>
                <a:spcPts val="0"/>
              </a:spcBef>
              <a:buNone/>
              <a:defRPr b="1" sz="900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 title="Page Number Shape"/>
          <p:cNvSpPr/>
          <p:nvPr/>
        </p:nvSpPr>
        <p:spPr>
          <a:xfrm>
            <a:off x="11784011" y="5778801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" name="Google Shape;35;p12"/>
          <p:cNvSpPr txBox="1"/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rial"/>
              <a:buNone/>
              <a:defRPr b="0" i="1" sz="6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" name="Google Shape;36;p12"/>
          <p:cNvSpPr txBox="1"/>
          <p:nvPr>
            <p:ph idx="1" type="body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b="0" i="1" sz="1800" u="none" cap="none" strike="noStrik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 b="0" i="1" sz="1400" u="none" cap="none" strike="noStrik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7" name="Google Shape;37;p12"/>
          <p:cNvSpPr txBox="1"/>
          <p:nvPr>
            <p:ph idx="10" type="dt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8" name="Google Shape;38;p12"/>
          <p:cNvSpPr txBox="1"/>
          <p:nvPr>
            <p:ph idx="11" type="ftr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sz="900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ctr">
              <a:spcBef>
                <a:spcPts val="0"/>
              </a:spcBef>
              <a:buNone/>
              <a:defRPr b="1" sz="900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ctr">
              <a:spcBef>
                <a:spcPts val="0"/>
              </a:spcBef>
              <a:buNone/>
              <a:defRPr b="1" sz="900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ctr">
              <a:spcBef>
                <a:spcPts val="0"/>
              </a:spcBef>
              <a:buNone/>
              <a:defRPr b="1" sz="900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ctr">
              <a:spcBef>
                <a:spcPts val="0"/>
              </a:spcBef>
              <a:buNone/>
              <a:defRPr b="1" sz="900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ctr">
              <a:spcBef>
                <a:spcPts val="0"/>
              </a:spcBef>
              <a:buNone/>
              <a:defRPr b="1" sz="900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ctr">
              <a:spcBef>
                <a:spcPts val="0"/>
              </a:spcBef>
              <a:buNone/>
              <a:defRPr b="1" sz="900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ctr">
              <a:spcBef>
                <a:spcPts val="0"/>
              </a:spcBef>
              <a:buNone/>
              <a:defRPr b="1" sz="900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ctr">
              <a:spcBef>
                <a:spcPts val="0"/>
              </a:spcBef>
              <a:buNone/>
              <a:defRPr b="1" sz="900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B2B2B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" name="Google Shape;116;p1"/>
          <p:cNvSpPr txBox="1"/>
          <p:nvPr>
            <p:ph idx="1" type="subTitle"/>
          </p:nvPr>
        </p:nvSpPr>
        <p:spPr>
          <a:xfrm>
            <a:off x="6043180" y="1140249"/>
            <a:ext cx="5364936" cy="90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None/>
            </a:pPr>
            <a:r>
              <a:rPr b="1" i="1" lang="pl-PL" sz="3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Technikum Komunikacyjne No. 25 </a:t>
            </a:r>
            <a:endParaRPr b="1" i="1" sz="3600">
              <a:solidFill>
                <a:srgbClr val="FFC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3600"/>
              <a:buNone/>
            </a:pPr>
            <a:r>
              <a:rPr b="1" i="1" lang="pl-PL" sz="3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Named after </a:t>
            </a:r>
            <a:endParaRPr b="1" i="1" sz="3600">
              <a:solidFill>
                <a:srgbClr val="FFC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3600"/>
              <a:buNone/>
            </a:pPr>
            <a:r>
              <a:rPr b="1" i="1" lang="pl-PL" sz="3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St. Rafał Kalinowski</a:t>
            </a:r>
            <a:endParaRPr b="1" i="1" sz="3600">
              <a:solidFill>
                <a:srgbClr val="FFC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Obraz zawierający godło, logo, tekst, Znak towarowy&#10;&#10;Opis wygenerowany automatycznie" id="117" name="Google Shape;117;p1"/>
          <p:cNvPicPr preferRelativeResize="0"/>
          <p:nvPr/>
        </p:nvPicPr>
        <p:blipFill rotWithShape="1">
          <a:blip r:embed="rId3">
            <a:alphaModFix/>
          </a:blip>
          <a:srcRect b="0" l="13651" r="13156" t="0"/>
          <a:stretch/>
        </p:blipFill>
        <p:spPr>
          <a:xfrm>
            <a:off x="1" y="10"/>
            <a:ext cx="5215066" cy="6857990"/>
          </a:xfrm>
          <a:custGeom>
            <a:rect b="b" l="l" r="r" t="t"/>
            <a:pathLst>
              <a:path extrusionOk="0" h="6845983" w="5215066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118" name="Google Shape;118;p1"/>
          <p:cNvCxnSpPr/>
          <p:nvPr/>
        </p:nvCxnSpPr>
        <p:spPr>
          <a:xfrm rot="10800000">
            <a:off x="6040331" y="4555071"/>
            <a:ext cx="530352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9" name="Google Shape;119;p1"/>
          <p:cNvSpPr/>
          <p:nvPr/>
        </p:nvSpPr>
        <p:spPr>
          <a:xfrm>
            <a:off x="11784011" y="5788152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Obraz zawierający niebo, osoba, na wolnym powietrzu, chmura&#10;&#10;Opis wygenerowany automatycznie" id="207" name="Google Shape;207;p10"/>
          <p:cNvPicPr preferRelativeResize="0"/>
          <p:nvPr/>
        </p:nvPicPr>
        <p:blipFill rotWithShape="1">
          <a:blip r:embed="rId3">
            <a:alphaModFix amt="40000"/>
          </a:blip>
          <a:srcRect b="0" l="0" r="0"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dk2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9" name="Google Shape;209;p10"/>
          <p:cNvSpPr txBox="1"/>
          <p:nvPr>
            <p:ph type="title"/>
          </p:nvPr>
        </p:nvSpPr>
        <p:spPr>
          <a:xfrm>
            <a:off x="758952" y="1201002"/>
            <a:ext cx="3831335" cy="4312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100"/>
              <a:buFont typeface="Arial"/>
              <a:buNone/>
            </a:pPr>
            <a:r>
              <a:rPr b="1" i="0" lang="pl-PL" sz="5100">
                <a:latin typeface="Arial"/>
                <a:ea typeface="Arial"/>
                <a:cs typeface="Arial"/>
                <a:sym typeface="Arial"/>
              </a:rPr>
              <a:t>Notable graduates of our school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100"/>
              <a:buFont typeface="Arial"/>
              <a:buNone/>
            </a:pPr>
            <a:br>
              <a:rPr lang="pl-PL" sz="5100"/>
            </a:br>
            <a:endParaRPr sz="5100"/>
          </a:p>
        </p:txBody>
      </p:sp>
      <p:cxnSp>
        <p:nvCxnSpPr>
          <p:cNvPr id="210" name="Google Shape;210;p10"/>
          <p:cNvCxnSpPr/>
          <p:nvPr/>
        </p:nvCxnSpPr>
        <p:spPr>
          <a:xfrm>
            <a:off x="4912021" y="1143293"/>
            <a:ext cx="0" cy="5714707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1" name="Google Shape;211;p10"/>
          <p:cNvSpPr txBox="1"/>
          <p:nvPr>
            <p:ph idx="1" type="body"/>
          </p:nvPr>
        </p:nvSpPr>
        <p:spPr>
          <a:xfrm>
            <a:off x="5232992" y="1201002"/>
            <a:ext cx="6197007" cy="4312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Char char="•"/>
            </a:pPr>
            <a:br>
              <a:rPr lang="pl-PL" sz="1300"/>
            </a:br>
            <a:endParaRPr sz="1800"/>
          </a:p>
          <a:p>
            <a:pPr indent="-182880" lvl="0" marL="18288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Char char="•"/>
            </a:pPr>
            <a:r>
              <a:rPr b="1" lang="pl-PL" sz="1800">
                <a:latin typeface="Arial"/>
                <a:ea typeface="Arial"/>
                <a:cs typeface="Arial"/>
                <a:sym typeface="Arial"/>
              </a:rPr>
              <a:t>Tadeusz Gawin</a:t>
            </a:r>
            <a:r>
              <a:rPr lang="pl-PL" sz="1800">
                <a:latin typeface="Arial"/>
                <a:ea typeface="Arial"/>
                <a:cs typeface="Arial"/>
                <a:sym typeface="Arial"/>
              </a:rPr>
              <a:t> (graduated in 1970, major in Railway Telecommunications) – Member of the Polish Parliament (Sejm) during the second term.</a:t>
            </a:r>
            <a:endParaRPr sz="1800"/>
          </a:p>
          <a:p>
            <a:pPr indent="-182880" lvl="0" marL="18288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Char char="•"/>
            </a:pPr>
            <a:r>
              <a:rPr b="1" lang="pl-PL" sz="1800">
                <a:latin typeface="Arial"/>
                <a:ea typeface="Arial"/>
                <a:cs typeface="Arial"/>
                <a:sym typeface="Arial"/>
              </a:rPr>
              <a:t>Jerzy Hołoweńko</a:t>
            </a:r>
            <a:r>
              <a:rPr lang="pl-PL" sz="1800">
                <a:latin typeface="Arial"/>
                <a:ea typeface="Arial"/>
                <a:cs typeface="Arial"/>
                <a:sym typeface="Arial"/>
              </a:rPr>
              <a:t> (graduated in 1986, major in Railway Roads and Bridges) – athlete, decathlete, indoor Polish champion, and representative of Poland.</a:t>
            </a:r>
            <a:endParaRPr sz="1800"/>
          </a:p>
          <a:p>
            <a:pPr indent="-182880" lvl="0" marL="18288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Char char="•"/>
            </a:pPr>
            <a:r>
              <a:rPr b="1" lang="pl-PL" sz="1800">
                <a:latin typeface="Arial"/>
                <a:ea typeface="Arial"/>
                <a:cs typeface="Arial"/>
                <a:sym typeface="Arial"/>
              </a:rPr>
              <a:t>Mariusz Jakus</a:t>
            </a:r>
            <a:r>
              <a:rPr lang="pl-PL" sz="1800">
                <a:latin typeface="Arial"/>
                <a:ea typeface="Arial"/>
                <a:cs typeface="Arial"/>
                <a:sym typeface="Arial"/>
              </a:rPr>
              <a:t> – actor, lecturer at the Leon Schiller National Film, Television and Theatre School in Łódź.</a:t>
            </a:r>
            <a:endParaRPr sz="1800"/>
          </a:p>
          <a:p>
            <a:pPr indent="-182880" lvl="0" marL="18288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Char char="•"/>
            </a:pPr>
            <a:r>
              <a:rPr b="1" lang="pl-PL" sz="1800">
                <a:latin typeface="Arial"/>
                <a:ea typeface="Arial"/>
                <a:cs typeface="Arial"/>
                <a:sym typeface="Arial"/>
              </a:rPr>
              <a:t>Zdzisław Kapka</a:t>
            </a:r>
            <a:r>
              <a:rPr lang="pl-PL" sz="1800">
                <a:latin typeface="Arial"/>
                <a:ea typeface="Arial"/>
                <a:cs typeface="Arial"/>
                <a:sym typeface="Arial"/>
              </a:rPr>
              <a:t> – football player, played for clubs including Wisła Kraków, World  Championship medalist in 1974.</a:t>
            </a:r>
            <a:endParaRPr sz="1800"/>
          </a:p>
          <a:p>
            <a:pPr indent="-182880" lvl="0" marL="18288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Char char="•"/>
            </a:pPr>
            <a:r>
              <a:rPr b="1" lang="pl-PL" sz="1800">
                <a:latin typeface="Arial"/>
                <a:ea typeface="Arial"/>
                <a:cs typeface="Arial"/>
                <a:sym typeface="Arial"/>
              </a:rPr>
              <a:t>Anna Mąka</a:t>
            </a:r>
            <a:r>
              <a:rPr lang="pl-PL" sz="1800">
                <a:latin typeface="Arial"/>
                <a:ea typeface="Arial"/>
                <a:cs typeface="Arial"/>
                <a:sym typeface="Arial"/>
              </a:rPr>
              <a:t> (graduated in 1968, major in Railway Traffic Control Devices) – luge athlete, participant in the 1968 Olympic Games in Grenoble.</a:t>
            </a:r>
            <a:endParaRPr sz="1800"/>
          </a:p>
          <a:p>
            <a:pPr indent="-182880" lvl="0" marL="18288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Char char="•"/>
            </a:pPr>
            <a:r>
              <a:rPr b="1" lang="pl-PL" sz="1800">
                <a:latin typeface="Arial"/>
                <a:ea typeface="Arial"/>
                <a:cs typeface="Arial"/>
                <a:sym typeface="Arial"/>
              </a:rPr>
              <a:t>Szymon Sowiński</a:t>
            </a:r>
            <a:r>
              <a:rPr lang="pl-PL" sz="1800">
                <a:latin typeface="Arial"/>
                <a:ea typeface="Arial"/>
                <a:cs typeface="Arial"/>
                <a:sym typeface="Arial"/>
              </a:rPr>
              <a:t> – world record holder in air pistol shooting (2017), silver medalist at the Paralympic Games (Tokyo 2020).</a:t>
            </a:r>
            <a:endParaRPr sz="1800"/>
          </a:p>
          <a:p>
            <a:pPr indent="-112712" lvl="0" marL="18288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ct val="100000"/>
              <a:buNone/>
            </a:pPr>
            <a:r>
              <a:t/>
            </a:r>
            <a:endParaRPr sz="1300"/>
          </a:p>
        </p:txBody>
      </p:sp>
      <p:sp>
        <p:nvSpPr>
          <p:cNvPr id="212" name="Google Shape;212;p10"/>
          <p:cNvSpPr/>
          <p:nvPr/>
        </p:nvSpPr>
        <p:spPr>
          <a:xfrm>
            <a:off x="11784011" y="5783564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/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rial"/>
              <a:buNone/>
            </a:pPr>
            <a:r>
              <a:rPr lang="pl-PL"/>
              <a:t>Made by</a:t>
            </a:r>
            <a:endParaRPr/>
          </a:p>
        </p:txBody>
      </p:sp>
      <p:sp>
        <p:nvSpPr>
          <p:cNvPr id="218" name="Google Shape;218;p11"/>
          <p:cNvSpPr txBox="1"/>
          <p:nvPr>
            <p:ph idx="1" type="body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182880" lvl="0" marL="18288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pl-PL"/>
              <a:t>Olaf Trojan</a:t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82880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pl-PL"/>
              <a:t>Karol Wąchol</a:t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82880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pl-PL"/>
              <a:t>Kacper Strzlecki </a:t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82880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pl-PL"/>
              <a:t>Jakub Śmiałek</a:t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82880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pl-PL"/>
              <a:t>Tomasz Szczęsny</a:t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13029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82880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pl-PL"/>
              <a:t>Class 5IA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dk2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Obraz zawierający na wolnym powietrzu, niebo, drzewo, budynek&#10;&#10;Opis wygenerowany automatycznie" id="126" name="Google Shape;126;p2"/>
          <p:cNvPicPr preferRelativeResize="0"/>
          <p:nvPr>
            <p:ph idx="1" type="body"/>
          </p:nvPr>
        </p:nvPicPr>
        <p:blipFill rotWithShape="1">
          <a:blip r:embed="rId3">
            <a:alphaModFix amt="40000"/>
          </a:blip>
          <a:srcRect b="0" l="0" r="0" t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"/>
          <p:cNvSpPr txBox="1"/>
          <p:nvPr/>
        </p:nvSpPr>
        <p:spPr>
          <a:xfrm>
            <a:off x="758952" y="1201002"/>
            <a:ext cx="3831335" cy="4312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-PL" sz="600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i="1" lang="pl-PL" sz="600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 history of the </a:t>
            </a:r>
            <a:r>
              <a:rPr i="1" lang="pl-PL" sz="600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r>
              <a:rPr i="1" lang="pl-PL" sz="600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cxnSp>
        <p:nvCxnSpPr>
          <p:cNvPr id="128" name="Google Shape;128;p2"/>
          <p:cNvCxnSpPr/>
          <p:nvPr/>
        </p:nvCxnSpPr>
        <p:spPr>
          <a:xfrm>
            <a:off x="4912021" y="1143293"/>
            <a:ext cx="0" cy="5714707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9" name="Google Shape;129;p2"/>
          <p:cNvSpPr txBox="1"/>
          <p:nvPr/>
        </p:nvSpPr>
        <p:spPr>
          <a:xfrm>
            <a:off x="5232992" y="1201002"/>
            <a:ext cx="6197007" cy="4312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8288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-PL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1945/1950: Technikum Ekonomiczno-Kolejowe (Economic-railway college) - Basztowa 9</a:t>
            </a:r>
            <a:endParaRPr sz="20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18288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pl-PL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 - 3 Profiles: Finances in railways, Railway statistics, Planning in railroad transport 01.09.1969: Technikum Kolejowe receives new building complex located at Ułanów 3, near former airbase.</a:t>
            </a:r>
            <a:endParaRPr sz="20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18288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pl-PL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 - Most advanced school made for teaching railway technicians in Poland - </a:t>
            </a:r>
            <a:endParaRPr sz="20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18288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pl-PL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Most advanced laboratories within the school in Poland included: Security automation of railway transport, Teletransmission and Telecommunication labs </a:t>
            </a:r>
            <a:endParaRPr sz="20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11784011" y="5783564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B2B2B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/>
          <p:nvPr/>
        </p:nvSpPr>
        <p:spPr>
          <a:xfrm>
            <a:off x="11784011" y="5778801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7" name="Google Shape;137;p4"/>
          <p:cNvSpPr txBox="1"/>
          <p:nvPr>
            <p:ph type="title"/>
          </p:nvPr>
        </p:nvSpPr>
        <p:spPr>
          <a:xfrm>
            <a:off x="7885744" y="691762"/>
            <a:ext cx="3541205" cy="17066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pl-P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Technikum Komunikacyjne (Communications college)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descr="Zespół Szkół nr 1 im. św. Rafała Kalinowskiego – Strona 58 – Technikum  Komunikacyjne nr 25" id="138" name="Google Shape;138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195" r="6195" t="0"/>
          <a:stretch/>
        </p:blipFill>
        <p:spPr>
          <a:xfrm>
            <a:off x="239910" y="691150"/>
            <a:ext cx="7185283" cy="55081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4"/>
          <p:cNvCxnSpPr/>
          <p:nvPr/>
        </p:nvCxnSpPr>
        <p:spPr>
          <a:xfrm>
            <a:off x="7532660" y="1005840"/>
            <a:ext cx="0" cy="585216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0" name="Google Shape;140;p4"/>
          <p:cNvSpPr txBox="1"/>
          <p:nvPr>
            <p:ph idx="1" type="body"/>
          </p:nvPr>
        </p:nvSpPr>
        <p:spPr>
          <a:xfrm>
            <a:off x="7888666" y="2623930"/>
            <a:ext cx="4060247" cy="382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pl-PL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2002: </a:t>
            </a:r>
            <a:r>
              <a:rPr lang="pl-PL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Railway traditions are overtaken by the newly established “Technikum Komunikacyjne” (Communications college)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pl-PL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Technician profiles: Telecommunications, informatics, electronics, electricians, mechanics, logistics, vehicles, programming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8288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41" name="Google Shape;141;p4"/>
          <p:cNvSpPr/>
          <p:nvPr/>
        </p:nvSpPr>
        <p:spPr>
          <a:xfrm>
            <a:off x="11784011" y="5783564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"/>
          <p:cNvSpPr/>
          <p:nvPr/>
        </p:nvSpPr>
        <p:spPr>
          <a:xfrm>
            <a:off x="11784011" y="5778801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8" name="Google Shape;148;p5"/>
          <p:cNvSpPr txBox="1"/>
          <p:nvPr>
            <p:ph type="title"/>
          </p:nvPr>
        </p:nvSpPr>
        <p:spPr>
          <a:xfrm>
            <a:off x="758952" y="758951"/>
            <a:ext cx="4782039" cy="1966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pl-PL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Technikum Komunikacyjne (Communications college)</a:t>
            </a:r>
            <a:endParaRPr sz="3600">
              <a:solidFill>
                <a:schemeClr val="dk1"/>
              </a:solidFill>
            </a:endParaRPr>
          </a:p>
        </p:txBody>
      </p:sp>
      <p:cxnSp>
        <p:nvCxnSpPr>
          <p:cNvPr id="149" name="Google Shape;149;p5"/>
          <p:cNvCxnSpPr/>
          <p:nvPr/>
        </p:nvCxnSpPr>
        <p:spPr>
          <a:xfrm rot="10800000">
            <a:off x="738503" y="2954301"/>
            <a:ext cx="4754880" cy="0"/>
          </a:xfrm>
          <a:prstGeom prst="straightConnector1">
            <a:avLst/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0" name="Google Shape;150;p5"/>
          <p:cNvSpPr txBox="1"/>
          <p:nvPr>
            <p:ph idx="1" type="body"/>
          </p:nvPr>
        </p:nvSpPr>
        <p:spPr>
          <a:xfrm>
            <a:off x="758826" y="3161684"/>
            <a:ext cx="4782166" cy="2620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1" lang="pl-PL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2016/17: </a:t>
            </a:r>
            <a:r>
              <a:rPr lang="pl-PL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800 students in 33 classes, attending profiles: Informatics, electronics, vehicles, logistics, railway transport, mechatronics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pl-PL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106 Teachers, 22 administration workers, mgr. Beata Śliwa claims the title of the current principal</a:t>
            </a:r>
            <a:endParaRPr sz="2400"/>
          </a:p>
        </p:txBody>
      </p:sp>
      <p:pic>
        <p:nvPicPr>
          <p:cNvPr descr="Krakowskie technika, do których najtrudniej się dostać | Dziennik Polski" id="151" name="Google Shape;151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" l="20334" r="20331" t="0"/>
          <a:stretch/>
        </p:blipFill>
        <p:spPr>
          <a:xfrm>
            <a:off x="6096000" y="10"/>
            <a:ext cx="609599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/>
          <p:nvPr/>
        </p:nvSpPr>
        <p:spPr>
          <a:xfrm>
            <a:off x="11784011" y="5783564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8" name="Google Shape;158;p6"/>
          <p:cNvSpPr txBox="1"/>
          <p:nvPr>
            <p:ph type="title"/>
          </p:nvPr>
        </p:nvSpPr>
        <p:spPr>
          <a:xfrm>
            <a:off x="1068497" y="1063256"/>
            <a:ext cx="5202648" cy="1540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i="0" lang="pl-PL" sz="4400">
                <a:solidFill>
                  <a:schemeClr val="dk1"/>
                </a:solidFill>
              </a:rPr>
              <a:t>New sports and</a:t>
            </a:r>
            <a:br>
              <a:rPr i="0" lang="pl-PL" sz="4400">
                <a:solidFill>
                  <a:schemeClr val="dk1"/>
                </a:solidFill>
              </a:rPr>
            </a:br>
            <a:r>
              <a:rPr i="0" lang="pl-PL" sz="4400">
                <a:solidFill>
                  <a:schemeClr val="dk1"/>
                </a:solidFill>
              </a:rPr>
              <a:t>recreation complex</a:t>
            </a:r>
            <a:endParaRPr sz="4400">
              <a:solidFill>
                <a:schemeClr val="dk1"/>
              </a:solidFill>
            </a:endParaRPr>
          </a:p>
        </p:txBody>
      </p:sp>
      <p:cxnSp>
        <p:nvCxnSpPr>
          <p:cNvPr id="159" name="Google Shape;159;p6"/>
          <p:cNvCxnSpPr/>
          <p:nvPr/>
        </p:nvCxnSpPr>
        <p:spPr>
          <a:xfrm>
            <a:off x="758952" y="1143293"/>
            <a:ext cx="0" cy="5714707"/>
          </a:xfrm>
          <a:prstGeom prst="straightConnector1">
            <a:avLst/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0" name="Google Shape;160;p6"/>
          <p:cNvSpPr txBox="1"/>
          <p:nvPr>
            <p:ph idx="1" type="body"/>
          </p:nvPr>
        </p:nvSpPr>
        <p:spPr>
          <a:xfrm>
            <a:off x="1068497" y="2933390"/>
            <a:ext cx="5202643" cy="2861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September 1st, the Mayor of Krakow, Jacek Majchrowski, opened the largest sports and recreation complex at the School Complex No. 1 (3 Ułanów Street). This is another Krakow educational facility, which is now a new complex, allowing students to pursue their alternative passions. The cost of the investment amounted to 5,649,900.26 PLN gross, fully funded by the budget of the City of Krakow.</a:t>
            </a:r>
            <a:endParaRPr/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3">
            <a:alphaModFix/>
          </a:blip>
          <a:srcRect b="3009" l="0" r="4" t="0"/>
          <a:stretch/>
        </p:blipFill>
        <p:spPr>
          <a:xfrm>
            <a:off x="6707795" y="10"/>
            <a:ext cx="5484205" cy="3444271"/>
          </a:xfrm>
          <a:custGeom>
            <a:rect b="b" l="l" r="r" t="t"/>
            <a:pathLst>
              <a:path extrusionOk="0" h="3440130" w="5484204">
                <a:moveTo>
                  <a:pt x="1896542" y="0"/>
                </a:moveTo>
                <a:lnTo>
                  <a:pt x="5484204" y="0"/>
                </a:lnTo>
                <a:lnTo>
                  <a:pt x="5484204" y="3440130"/>
                </a:lnTo>
                <a:lnTo>
                  <a:pt x="0" y="3440130"/>
                </a:lnTo>
                <a:lnTo>
                  <a:pt x="1141" y="3395024"/>
                </a:lnTo>
                <a:cubicBezTo>
                  <a:pt x="69584" y="2044806"/>
                  <a:pt x="746545" y="855134"/>
                  <a:pt x="1763241" y="94793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yellow vehicle in front of a building&#10;&#10;Description automatically generated" id="162" name="Google Shape;162;p6"/>
          <p:cNvPicPr preferRelativeResize="0"/>
          <p:nvPr/>
        </p:nvPicPr>
        <p:blipFill rotWithShape="1">
          <a:blip r:embed="rId4">
            <a:alphaModFix/>
          </a:blip>
          <a:srcRect b="4846" l="0" r="4" t="0"/>
          <a:stretch/>
        </p:blipFill>
        <p:spPr>
          <a:xfrm>
            <a:off x="6707795" y="3421984"/>
            <a:ext cx="5484205" cy="3444281"/>
          </a:xfrm>
          <a:custGeom>
            <a:rect b="b" l="l" r="r" t="t"/>
            <a:pathLst>
              <a:path extrusionOk="0" h="3440130" w="5496962">
                <a:moveTo>
                  <a:pt x="5150" y="0"/>
                </a:moveTo>
                <a:lnTo>
                  <a:pt x="5496962" y="0"/>
                </a:lnTo>
                <a:lnTo>
                  <a:pt x="5496962" y="3440130"/>
                </a:lnTo>
                <a:lnTo>
                  <a:pt x="1419601" y="3440130"/>
                </a:lnTo>
                <a:lnTo>
                  <a:pt x="1289035" y="3315647"/>
                </a:lnTo>
                <a:cubicBezTo>
                  <a:pt x="492603" y="2519215"/>
                  <a:pt x="0" y="1418956"/>
                  <a:pt x="0" y="20364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3" name="Google Shape;163;p6"/>
          <p:cNvSpPr/>
          <p:nvPr/>
        </p:nvSpPr>
        <p:spPr>
          <a:xfrm>
            <a:off x="11784011" y="5788152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/>
          <p:nvPr/>
        </p:nvSpPr>
        <p:spPr>
          <a:xfrm>
            <a:off x="11784011" y="5783564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69" name="Google Shape;169;p7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0" name="Google Shape;170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building with a blue track and blue sky&#10;&#10;Description automatically generated" id="171" name="Google Shape;171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7435" r="3675" t="0"/>
          <a:stretch/>
        </p:blipFill>
        <p:spPr>
          <a:xfrm>
            <a:off x="1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/>
          <p:nvPr/>
        </p:nvSpPr>
        <p:spPr>
          <a:xfrm>
            <a:off x="3048" y="0"/>
            <a:ext cx="12188952" cy="4858603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3" name="Google Shape;173;p7"/>
          <p:cNvSpPr txBox="1"/>
          <p:nvPr>
            <p:ph type="title"/>
          </p:nvPr>
        </p:nvSpPr>
        <p:spPr>
          <a:xfrm>
            <a:off x="1357019" y="2327190"/>
            <a:ext cx="9052560" cy="1102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53333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br>
              <a:rPr lang="pl-PL" sz="1500"/>
            </a:br>
            <a:endParaRPr sz="1500">
              <a:solidFill>
                <a:srgbClr val="FFFFFF"/>
              </a:solidFill>
            </a:endParaRPr>
          </a:p>
        </p:txBody>
      </p:sp>
      <p:cxnSp>
        <p:nvCxnSpPr>
          <p:cNvPr id="174" name="Google Shape;174;p7"/>
          <p:cNvCxnSpPr/>
          <p:nvPr/>
        </p:nvCxnSpPr>
        <p:spPr>
          <a:xfrm>
            <a:off x="758952" y="1143293"/>
            <a:ext cx="0" cy="5714707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5" name="Google Shape;175;p7"/>
          <p:cNvSpPr/>
          <p:nvPr/>
        </p:nvSpPr>
        <p:spPr>
          <a:xfrm>
            <a:off x="11784011" y="1143293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0c2f9b41bc_0_0"/>
          <p:cNvSpPr txBox="1"/>
          <p:nvPr>
            <p:ph type="title"/>
          </p:nvPr>
        </p:nvSpPr>
        <p:spPr>
          <a:xfrm>
            <a:off x="758952" y="758952"/>
            <a:ext cx="3831300" cy="475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Charity Events organized at our school :</a:t>
            </a:r>
            <a:endParaRPr/>
          </a:p>
        </p:txBody>
      </p:sp>
      <p:sp>
        <p:nvSpPr>
          <p:cNvPr id="181" name="Google Shape;181;g30c2f9b41bc_0_0"/>
          <p:cNvSpPr txBox="1"/>
          <p:nvPr>
            <p:ph idx="1" type="body"/>
          </p:nvPr>
        </p:nvSpPr>
        <p:spPr>
          <a:xfrm>
            <a:off x="5184648" y="758952"/>
            <a:ext cx="6245400" cy="475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SzPts val="1800"/>
              <a:buChar char="-"/>
            </a:pPr>
            <a:r>
              <a:rPr b="1" lang="pl-PL"/>
              <a:t>Collecting food and goods for animal shelters in winter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pl-PL"/>
              <a:t>donating blood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pl-PL"/>
              <a:t>collecting money for ppor children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7" name="Google Shape;187;p8"/>
          <p:cNvSpPr txBox="1"/>
          <p:nvPr>
            <p:ph type="title"/>
          </p:nvPr>
        </p:nvSpPr>
        <p:spPr>
          <a:xfrm>
            <a:off x="5877532" y="1063255"/>
            <a:ext cx="5312254" cy="1806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1" i="0" lang="pl-PL" sz="3600">
                <a:latin typeface="Arial"/>
                <a:ea typeface="Arial"/>
                <a:cs typeface="Arial"/>
                <a:sym typeface="Arial"/>
              </a:rPr>
              <a:t>Saint patron of the School</a:t>
            </a:r>
            <a:endParaRPr b="1"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br>
              <a:rPr lang="pl-PL" sz="2900"/>
            </a:br>
            <a:endParaRPr sz="2900"/>
          </a:p>
        </p:txBody>
      </p:sp>
      <p:pic>
        <p:nvPicPr>
          <p:cNvPr descr="Obraz zawierający Ludzka twarz, portret, obraz, człowiek&#10;&#10;Opis wygenerowany automatycznie" id="188" name="Google Shape;188;p8"/>
          <p:cNvPicPr preferRelativeResize="0"/>
          <p:nvPr/>
        </p:nvPicPr>
        <p:blipFill rotWithShape="1">
          <a:blip r:embed="rId3">
            <a:alphaModFix/>
          </a:blip>
          <a:srcRect b="8858" l="0" r="1" t="1392"/>
          <a:stretch/>
        </p:blipFill>
        <p:spPr>
          <a:xfrm>
            <a:off x="1" y="10"/>
            <a:ext cx="5215066" cy="6857990"/>
          </a:xfrm>
          <a:custGeom>
            <a:rect b="b" l="l" r="r" t="t"/>
            <a:pathLst>
              <a:path extrusionOk="0" h="6845983" w="5215066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189" name="Google Shape;189;p8"/>
          <p:cNvCxnSpPr/>
          <p:nvPr/>
        </p:nvCxnSpPr>
        <p:spPr>
          <a:xfrm rot="10800000">
            <a:off x="5986332" y="3088919"/>
            <a:ext cx="5212080" cy="0"/>
          </a:xfrm>
          <a:prstGeom prst="straightConnector1">
            <a:avLst/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8"/>
          <p:cNvSpPr txBox="1"/>
          <p:nvPr>
            <p:ph idx="1" type="body"/>
          </p:nvPr>
        </p:nvSpPr>
        <p:spPr>
          <a:xfrm>
            <a:off x="5877532" y="3309582"/>
            <a:ext cx="5312254" cy="2485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rPr lang="pl-PL">
                <a:latin typeface="Arial"/>
                <a:ea typeface="Arial"/>
                <a:cs typeface="Arial"/>
                <a:sym typeface="Arial"/>
              </a:rPr>
              <a:t>On November 22, 2005, a significant event took place in the history of the school with the official announcement that St. Raphael Kalinowski becomes the patron of School Complex No. 1 in Krakow, as well as the presentation of the school's new flag.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700"/>
              <a:buNone/>
            </a:pPr>
            <a:br>
              <a:rPr lang="pl-PL" sz="1700"/>
            </a:br>
            <a:endParaRPr sz="1700"/>
          </a:p>
        </p:txBody>
      </p:sp>
      <p:sp>
        <p:nvSpPr>
          <p:cNvPr id="191" name="Google Shape;191;p8"/>
          <p:cNvSpPr/>
          <p:nvPr/>
        </p:nvSpPr>
        <p:spPr>
          <a:xfrm>
            <a:off x="11784011" y="5783564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7" name="Google Shape;197;p9"/>
          <p:cNvSpPr txBox="1"/>
          <p:nvPr>
            <p:ph type="title"/>
          </p:nvPr>
        </p:nvSpPr>
        <p:spPr>
          <a:xfrm>
            <a:off x="1068497" y="1063256"/>
            <a:ext cx="5312254" cy="1540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</a:pPr>
            <a:r>
              <a:rPr b="1" i="0" lang="pl-PL" sz="2800">
                <a:latin typeface="Arial"/>
                <a:ea typeface="Arial"/>
                <a:cs typeface="Arial"/>
                <a:sym typeface="Arial"/>
              </a:rPr>
              <a:t>Some information about the Patron of the school:</a:t>
            </a:r>
            <a:endParaRPr b="1" sz="2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br>
              <a:rPr lang="pl-PL" sz="2400"/>
            </a:br>
            <a:endParaRPr sz="2400"/>
          </a:p>
        </p:txBody>
      </p:sp>
      <p:cxnSp>
        <p:nvCxnSpPr>
          <p:cNvPr id="198" name="Google Shape;198;p9"/>
          <p:cNvCxnSpPr/>
          <p:nvPr/>
        </p:nvCxnSpPr>
        <p:spPr>
          <a:xfrm>
            <a:off x="758952" y="1143293"/>
            <a:ext cx="0" cy="5714707"/>
          </a:xfrm>
          <a:prstGeom prst="straightConnector1">
            <a:avLst/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9" name="Google Shape;199;p9"/>
          <p:cNvSpPr txBox="1"/>
          <p:nvPr>
            <p:ph idx="1" type="body"/>
          </p:nvPr>
        </p:nvSpPr>
        <p:spPr>
          <a:xfrm>
            <a:off x="1068497" y="2933390"/>
            <a:ext cx="5301211" cy="36785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</a:pPr>
            <a:r>
              <a:rPr lang="pl-PL">
                <a:latin typeface="Arial"/>
                <a:ea typeface="Arial"/>
                <a:cs typeface="Arial"/>
                <a:sym typeface="Arial"/>
              </a:rPr>
              <a:t>Clergyman,</a:t>
            </a:r>
            <a:endParaRPr/>
          </a:p>
          <a:p>
            <a:pPr indent="-182880" lvl="0" marL="18288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</a:pPr>
            <a:r>
              <a:rPr lang="pl-PL">
                <a:latin typeface="Arial"/>
                <a:ea typeface="Arial"/>
                <a:cs typeface="Arial"/>
                <a:sym typeface="Arial"/>
              </a:rPr>
              <a:t>one of the best students in the history of the Noble Institute in Vilnius.</a:t>
            </a:r>
            <a:endParaRPr/>
          </a:p>
          <a:p>
            <a:pPr indent="-182880" lvl="0" marL="18288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</a:pPr>
            <a:r>
              <a:rPr lang="pl-PL">
                <a:latin typeface="Arial"/>
                <a:ea typeface="Arial"/>
                <a:cs typeface="Arial"/>
                <a:sym typeface="Arial"/>
              </a:rPr>
              <a:t>A teacher of mathematics, physics, geography, Polish     literature, and Christian philosophy.</a:t>
            </a:r>
            <a:endParaRPr/>
          </a:p>
          <a:p>
            <a:pPr indent="-182880" lvl="0" marL="18288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</a:pPr>
            <a:r>
              <a:rPr lang="pl-PL">
                <a:latin typeface="Arial"/>
                <a:ea typeface="Arial"/>
                <a:cs typeface="Arial"/>
                <a:sym typeface="Arial"/>
              </a:rPr>
              <a:t>Engineer and railway builder.</a:t>
            </a:r>
            <a:endParaRPr/>
          </a:p>
          <a:p>
            <a:pPr indent="-182880" lvl="0" marL="18288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</a:pPr>
            <a:r>
              <a:rPr lang="pl-PL">
                <a:latin typeface="Arial"/>
                <a:ea typeface="Arial"/>
                <a:cs typeface="Arial"/>
                <a:sym typeface="Arial"/>
              </a:rPr>
              <a:t>Tutor of mathematics and construction mechanics.</a:t>
            </a:r>
            <a:r>
              <a:rPr lang="pl-PL" sz="1600">
                <a:latin typeface="Arial"/>
                <a:ea typeface="Arial"/>
                <a:cs typeface="Arial"/>
                <a:sym typeface="Arial"/>
              </a:rPr>
              <a:t> 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br>
              <a:rPr lang="pl-PL" sz="1600"/>
            </a:br>
            <a:endParaRPr sz="1600"/>
          </a:p>
        </p:txBody>
      </p:sp>
      <p:pic>
        <p:nvPicPr>
          <p:cNvPr descr="Obraz zawierający statua, Artefakt, Ludzka twarz, muzeum&#10;&#10;Opis wygenerowany automatycznie" id="200" name="Google Shape;200;p9"/>
          <p:cNvPicPr preferRelativeResize="0"/>
          <p:nvPr/>
        </p:nvPicPr>
        <p:blipFill rotWithShape="1">
          <a:blip r:embed="rId3">
            <a:alphaModFix/>
          </a:blip>
          <a:srcRect b="1" l="16595" r="37399" t="0"/>
          <a:stretch/>
        </p:blipFill>
        <p:spPr>
          <a:xfrm>
            <a:off x="6976934" y="10"/>
            <a:ext cx="5215066" cy="6857990"/>
          </a:xfrm>
          <a:custGeom>
            <a:rect b="b" l="l" r="r" t="t"/>
            <a:pathLst>
              <a:path extrusionOk="0" h="6858000" w="5215066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1" name="Google Shape;201;p9"/>
          <p:cNvSpPr/>
          <p:nvPr/>
        </p:nvSpPr>
        <p:spPr>
          <a:xfrm>
            <a:off x="11784011" y="5783564"/>
            <a:ext cx="407988" cy="819150"/>
          </a:xfrm>
          <a:custGeom>
            <a:rect b="b" l="l" r="r" t="t"/>
            <a:pathLst>
              <a:path extrusionOk="0" h="3612" w="1799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eadlinesVTI">
  <a:themeElements>
    <a:clrScheme name="Headlines">
      <a:dk1>
        <a:srgbClr val="000000"/>
      </a:dk1>
      <a:lt1>
        <a:srgbClr val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HeadlinesVTI">
  <a:themeElements>
    <a:clrScheme name="Headlines">
      <a:dk1>
        <a:srgbClr val="000000"/>
      </a:dk1>
      <a:lt1>
        <a:srgbClr val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2012-08-15T16:54:36Z</dcterms:created>
</cp:coreProperties>
</file>